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custom-properties+xml" PartName="/docProps/custom.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Lst>
  <p:sldSz cy="9601200" cx="7315200"/>
  <p:notesSz cx="6858000" cy="9144000"/>
  <p:embeddedFontLst>
    <p:embeddedFont>
      <p:font typeface="Ribeye"/>
      <p:regular r:id="rId6"/>
    </p:embeddedFont>
    <p:embeddedFont>
      <p:font typeface="Century Gothic"/>
      <p:regular r:id="rId7"/>
      <p:bold r:id="rId8"/>
      <p:italic r:id="rId9"/>
      <p:boldItalic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1" roundtripDataSignature="AMtx7misfqmJhY6c0QAt0MrMP3YSQfH3N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1" Type="http://customschemas.google.com/relationships/presentationmetadata" Target="metadata"/><Relationship Id="rId10" Type="http://schemas.openxmlformats.org/officeDocument/2006/relationships/font" Target="fonts/CenturyGothic-boldItalic.fntdata"/><Relationship Id="rId9" Type="http://schemas.openxmlformats.org/officeDocument/2006/relationships/font" Target="fonts/CenturyGothic-italic.fntdata"/><Relationship Id="rId5" Type="http://schemas.openxmlformats.org/officeDocument/2006/relationships/slide" Target="slides/slide1.xml"/><Relationship Id="rId6" Type="http://schemas.openxmlformats.org/officeDocument/2006/relationships/font" Target="fonts/Ribeye-regular.fntdata"/><Relationship Id="rId7" Type="http://schemas.openxmlformats.org/officeDocument/2006/relationships/font" Target="fonts/CenturyGothic-regular.fntdata"/><Relationship Id="rId8" Type="http://schemas.openxmlformats.org/officeDocument/2006/relationships/font" Target="fonts/CenturyGothic-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 name="Shape 17"/>
        <p:cNvGrpSpPr/>
        <p:nvPr/>
      </p:nvGrpSpPr>
      <p:grpSpPr>
        <a:xfrm>
          <a:off x="0" y="0"/>
          <a:ext cx="0" cy="0"/>
          <a:chOff x="0" y="0"/>
          <a:chExt cx="0" cy="0"/>
        </a:xfrm>
      </p:grpSpPr>
      <p:sp>
        <p:nvSpPr>
          <p:cNvPr id="18" name="Google Shape;18;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 name="Google Shape;19;p1:notes"/>
          <p:cNvSpPr/>
          <p:nvPr>
            <p:ph idx="2" type="sldImg"/>
          </p:nvPr>
        </p:nvSpPr>
        <p:spPr>
          <a:xfrm>
            <a:off x="2122488" y="685800"/>
            <a:ext cx="26130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3"/>
          <p:cNvSpPr txBox="1"/>
          <p:nvPr>
            <p:ph type="ctrTitle"/>
          </p:nvPr>
        </p:nvSpPr>
        <p:spPr>
          <a:xfrm>
            <a:off x="548640" y="2982596"/>
            <a:ext cx="6217920" cy="2058035"/>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3"/>
          <p:cNvSpPr txBox="1"/>
          <p:nvPr>
            <p:ph idx="1" type="subTitle"/>
          </p:nvPr>
        </p:nvSpPr>
        <p:spPr>
          <a:xfrm>
            <a:off x="1097280" y="5440680"/>
            <a:ext cx="5120640" cy="245364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14" name="Google Shape;14;p3"/>
          <p:cNvSpPr txBox="1"/>
          <p:nvPr>
            <p:ph idx="10" type="dt"/>
          </p:nvPr>
        </p:nvSpPr>
        <p:spPr>
          <a:xfrm>
            <a:off x="365760" y="8898891"/>
            <a:ext cx="1706880" cy="51117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3"/>
          <p:cNvSpPr txBox="1"/>
          <p:nvPr>
            <p:ph idx="11" type="ftr"/>
          </p:nvPr>
        </p:nvSpPr>
        <p:spPr>
          <a:xfrm>
            <a:off x="2499360" y="8898891"/>
            <a:ext cx="2316480" cy="51117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3"/>
          <p:cNvSpPr txBox="1"/>
          <p:nvPr>
            <p:ph idx="12" type="sldNum"/>
          </p:nvPr>
        </p:nvSpPr>
        <p:spPr>
          <a:xfrm>
            <a:off x="5242560" y="8898891"/>
            <a:ext cx="1706880" cy="51117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365760" y="384493"/>
            <a:ext cx="6583680" cy="16002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2"/>
          <p:cNvSpPr txBox="1"/>
          <p:nvPr>
            <p:ph idx="1" type="body"/>
          </p:nvPr>
        </p:nvSpPr>
        <p:spPr>
          <a:xfrm>
            <a:off x="365760" y="2240281"/>
            <a:ext cx="6583680" cy="6336348"/>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2"/>
          <p:cNvSpPr txBox="1"/>
          <p:nvPr>
            <p:ph idx="10" type="dt"/>
          </p:nvPr>
        </p:nvSpPr>
        <p:spPr>
          <a:xfrm>
            <a:off x="365760" y="8898891"/>
            <a:ext cx="1706880" cy="51117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2"/>
          <p:cNvSpPr txBox="1"/>
          <p:nvPr>
            <p:ph idx="11" type="ftr"/>
          </p:nvPr>
        </p:nvSpPr>
        <p:spPr>
          <a:xfrm>
            <a:off x="2499360" y="8898891"/>
            <a:ext cx="2316480" cy="51117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2"/>
          <p:cNvSpPr txBox="1"/>
          <p:nvPr>
            <p:ph idx="12" type="sldNum"/>
          </p:nvPr>
        </p:nvSpPr>
        <p:spPr>
          <a:xfrm>
            <a:off x="5242560" y="8898891"/>
            <a:ext cx="1706880" cy="51117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0" name="Shape 20"/>
        <p:cNvGrpSpPr/>
        <p:nvPr/>
      </p:nvGrpSpPr>
      <p:grpSpPr>
        <a:xfrm>
          <a:off x="0" y="0"/>
          <a:ext cx="0" cy="0"/>
          <a:chOff x="0" y="0"/>
          <a:chExt cx="0" cy="0"/>
        </a:xfrm>
      </p:grpSpPr>
      <p:sp>
        <p:nvSpPr>
          <p:cNvPr id="21" name="Google Shape;21;p1"/>
          <p:cNvSpPr txBox="1"/>
          <p:nvPr/>
        </p:nvSpPr>
        <p:spPr>
          <a:xfrm>
            <a:off x="197401" y="7695579"/>
            <a:ext cx="5286006" cy="507831"/>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2" name="Google Shape;22;p1"/>
          <p:cNvSpPr txBox="1"/>
          <p:nvPr/>
        </p:nvSpPr>
        <p:spPr>
          <a:xfrm>
            <a:off x="3628596" y="3807270"/>
            <a:ext cx="3484500" cy="1108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en-US" sz="1100" u="none" cap="none" strike="noStrike">
                <a:solidFill>
                  <a:schemeClr val="dk1"/>
                </a:solidFill>
                <a:latin typeface="Century Gothic"/>
                <a:ea typeface="Century Gothic"/>
                <a:cs typeface="Century Gothic"/>
                <a:sym typeface="Century Gothic"/>
              </a:rPr>
              <a:t>Reading: </a:t>
            </a:r>
            <a:r>
              <a:rPr b="0" i="0" lang="en-US" sz="1100" u="none" cap="none" strike="noStrike">
                <a:solidFill>
                  <a:schemeClr val="dk1"/>
                </a:solidFill>
                <a:latin typeface="Century Gothic"/>
                <a:ea typeface="Century Gothic"/>
                <a:cs typeface="Century Gothic"/>
                <a:sym typeface="Century Gothic"/>
              </a:rPr>
              <a:t>Asking and answering questions about key details, characters, and setting</a:t>
            </a:r>
            <a:endParaRPr b="0" i="0" sz="1100" u="none" cap="none" strike="noStrike">
              <a:solidFill>
                <a:schemeClr val="dk1"/>
              </a:solidFill>
              <a:latin typeface="Century Gothic"/>
              <a:ea typeface="Century Gothic"/>
              <a:cs typeface="Century Gothic"/>
              <a:sym typeface="Century Gothic"/>
            </a:endParaRPr>
          </a:p>
          <a:p>
            <a:pPr indent="0" lvl="0" marL="0" marR="0" rtl="0" algn="l">
              <a:lnSpc>
                <a:spcPct val="100000"/>
              </a:lnSpc>
              <a:spcBef>
                <a:spcPts val="0"/>
              </a:spcBef>
              <a:spcAft>
                <a:spcPts val="0"/>
              </a:spcAft>
              <a:buClr>
                <a:srgbClr val="000000"/>
              </a:buClr>
              <a:buSzPts val="1200"/>
              <a:buFont typeface="Arial"/>
              <a:buNone/>
            </a:pPr>
            <a:r>
              <a:rPr b="1" i="0" lang="en-US" sz="1100" u="none" cap="none" strike="noStrike">
                <a:solidFill>
                  <a:schemeClr val="dk1"/>
                </a:solidFill>
                <a:latin typeface="Century Gothic"/>
                <a:ea typeface="Century Gothic"/>
                <a:cs typeface="Century Gothic"/>
                <a:sym typeface="Century Gothic"/>
              </a:rPr>
              <a:t>Writing: </a:t>
            </a:r>
            <a:r>
              <a:rPr b="0" i="0" lang="en-US" sz="1100" u="none" cap="none" strike="noStrike">
                <a:solidFill>
                  <a:schemeClr val="dk1"/>
                </a:solidFill>
                <a:latin typeface="Century Gothic"/>
                <a:ea typeface="Century Gothic"/>
                <a:cs typeface="Century Gothic"/>
                <a:sym typeface="Century Gothic"/>
              </a:rPr>
              <a:t>Informational text</a:t>
            </a:r>
            <a:endParaRPr b="0" i="0" sz="1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1" i="0" lang="en-US" sz="1100" u="none" cap="none" strike="noStrike">
                <a:solidFill>
                  <a:schemeClr val="dk1"/>
                </a:solidFill>
                <a:latin typeface="Century Gothic"/>
                <a:ea typeface="Century Gothic"/>
                <a:cs typeface="Century Gothic"/>
                <a:sym typeface="Century Gothic"/>
              </a:rPr>
              <a:t>Math: </a:t>
            </a:r>
            <a:r>
              <a:rPr b="0" i="0" lang="en-US" sz="1100" u="none" cap="none" strike="noStrike">
                <a:solidFill>
                  <a:schemeClr val="dk1"/>
                </a:solidFill>
                <a:latin typeface="Century Gothic"/>
                <a:ea typeface="Century Gothic"/>
                <a:cs typeface="Century Gothic"/>
                <a:sym typeface="Century Gothic"/>
              </a:rPr>
              <a:t>Counting 0-20 in various arrangements</a:t>
            </a:r>
            <a:endParaRPr b="0" i="0" sz="1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1" i="0" lang="en-US" sz="1100" u="none" cap="none" strike="noStrike">
                <a:solidFill>
                  <a:schemeClr val="dk1"/>
                </a:solidFill>
                <a:latin typeface="Century Gothic"/>
                <a:ea typeface="Century Gothic"/>
                <a:cs typeface="Century Gothic"/>
                <a:sym typeface="Century Gothic"/>
              </a:rPr>
              <a:t>Phonics:</a:t>
            </a:r>
            <a:r>
              <a:rPr b="0" i="0" lang="en-US" sz="1100" u="none" cap="none" strike="noStrike">
                <a:solidFill>
                  <a:schemeClr val="dk1"/>
                </a:solidFill>
                <a:latin typeface="Century Gothic"/>
                <a:ea typeface="Century Gothic"/>
                <a:cs typeface="Century Gothic"/>
                <a:sym typeface="Century Gothic"/>
              </a:rPr>
              <a:t> Letters / Letter sounds </a:t>
            </a:r>
            <a:endParaRPr b="0" i="0" sz="1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1" i="0" lang="en-US" sz="1100" u="none" cap="none" strike="noStrike">
                <a:solidFill>
                  <a:schemeClr val="dk1"/>
                </a:solidFill>
                <a:latin typeface="Century Gothic"/>
                <a:ea typeface="Century Gothic"/>
                <a:cs typeface="Century Gothic"/>
                <a:sym typeface="Century Gothic"/>
              </a:rPr>
              <a:t>Science: </a:t>
            </a:r>
            <a:r>
              <a:rPr b="0" i="0" lang="en-US" sz="1100" u="none" cap="none" strike="noStrike">
                <a:solidFill>
                  <a:schemeClr val="dk1"/>
                </a:solidFill>
                <a:latin typeface="Century Gothic"/>
                <a:ea typeface="Century Gothic"/>
                <a:cs typeface="Century Gothic"/>
                <a:sym typeface="Century Gothic"/>
              </a:rPr>
              <a:t>Sink and float</a:t>
            </a:r>
            <a:endParaRPr b="0" i="0" sz="1100" u="none" cap="none" strike="noStrike">
              <a:solidFill>
                <a:srgbClr val="000000"/>
              </a:solidFill>
              <a:latin typeface="Century Gothic"/>
              <a:ea typeface="Century Gothic"/>
              <a:cs typeface="Century Gothic"/>
              <a:sym typeface="Century Gothic"/>
            </a:endParaRPr>
          </a:p>
        </p:txBody>
      </p:sp>
      <p:sp>
        <p:nvSpPr>
          <p:cNvPr id="23" name="Google Shape;23;p1"/>
          <p:cNvSpPr txBox="1"/>
          <p:nvPr/>
        </p:nvSpPr>
        <p:spPr>
          <a:xfrm>
            <a:off x="262850" y="8203400"/>
            <a:ext cx="5149800" cy="1277400"/>
          </a:xfrm>
          <a:prstGeom prst="rect">
            <a:avLst/>
          </a:prstGeom>
          <a:noFill/>
          <a:ln>
            <a:noFill/>
          </a:ln>
        </p:spPr>
        <p:txBody>
          <a:bodyPr anchorCtr="0" anchor="t" bIns="45700" lIns="91425" spcFirstLastPara="1" rIns="91425" wrap="square" tIns="45700">
            <a:spAutoFit/>
          </a:bodyPr>
          <a:lstStyle/>
          <a:p>
            <a:pPr indent="-279400" lvl="0" marL="285750" marR="0" rtl="0" algn="l">
              <a:lnSpc>
                <a:spcPct val="100000"/>
              </a:lnSpc>
              <a:spcBef>
                <a:spcPts val="0"/>
              </a:spcBef>
              <a:spcAft>
                <a:spcPts val="0"/>
              </a:spcAft>
              <a:buClr>
                <a:schemeClr val="dk1"/>
              </a:buClr>
              <a:buSzPts val="1100"/>
              <a:buFont typeface="Comic Sans MS"/>
              <a:buChar char="•"/>
            </a:pPr>
            <a:r>
              <a:rPr b="0" i="0" lang="en-US" sz="1100" u="none" cap="none" strike="noStrike">
                <a:solidFill>
                  <a:schemeClr val="dk1"/>
                </a:solidFill>
                <a:latin typeface="Comic Sans MS"/>
                <a:ea typeface="Comic Sans MS"/>
                <a:cs typeface="Comic Sans MS"/>
                <a:sym typeface="Comic Sans MS"/>
              </a:rPr>
              <a:t>Please check your child’s binder each night.  Check Dojo each night.  </a:t>
            </a:r>
            <a:endParaRPr b="0" i="0" sz="1300" u="none" cap="none" strike="noStrike">
              <a:solidFill>
                <a:srgbClr val="000000"/>
              </a:solidFill>
              <a:latin typeface="Comic Sans MS"/>
              <a:ea typeface="Comic Sans MS"/>
              <a:cs typeface="Comic Sans MS"/>
              <a:sym typeface="Comic Sans MS"/>
            </a:endParaRPr>
          </a:p>
          <a:p>
            <a:pPr indent="-279400" lvl="0" marL="285750" marR="0" rtl="0" algn="l">
              <a:lnSpc>
                <a:spcPct val="100000"/>
              </a:lnSpc>
              <a:spcBef>
                <a:spcPts val="0"/>
              </a:spcBef>
              <a:spcAft>
                <a:spcPts val="0"/>
              </a:spcAft>
              <a:buClr>
                <a:schemeClr val="dk1"/>
              </a:buClr>
              <a:buSzPts val="1100"/>
              <a:buFont typeface="Comic Sans MS"/>
              <a:buChar char="•"/>
            </a:pPr>
            <a:r>
              <a:rPr b="0" i="0" lang="en-US" sz="1100" u="none" cap="none" strike="noStrike">
                <a:solidFill>
                  <a:schemeClr val="dk1"/>
                </a:solidFill>
                <a:latin typeface="Comic Sans MS"/>
                <a:ea typeface="Comic Sans MS"/>
                <a:cs typeface="Comic Sans MS"/>
                <a:sym typeface="Comic Sans MS"/>
              </a:rPr>
              <a:t>Ask questions if you have them!</a:t>
            </a:r>
            <a:endParaRPr b="0" i="0" sz="1300" u="none" cap="none" strike="noStrike">
              <a:solidFill>
                <a:srgbClr val="000000"/>
              </a:solidFill>
              <a:latin typeface="Comic Sans MS"/>
              <a:ea typeface="Comic Sans MS"/>
              <a:cs typeface="Comic Sans MS"/>
              <a:sym typeface="Comic Sans MS"/>
            </a:endParaRPr>
          </a:p>
          <a:p>
            <a:pPr indent="-279400" lvl="0" marL="285750" marR="0" rtl="0" algn="l">
              <a:lnSpc>
                <a:spcPct val="100000"/>
              </a:lnSpc>
              <a:spcBef>
                <a:spcPts val="0"/>
              </a:spcBef>
              <a:spcAft>
                <a:spcPts val="0"/>
              </a:spcAft>
              <a:buClr>
                <a:schemeClr val="dk1"/>
              </a:buClr>
              <a:buSzPts val="1100"/>
              <a:buFont typeface="Comic Sans MS"/>
              <a:buChar char="•"/>
            </a:pPr>
            <a:r>
              <a:rPr b="0" i="0" lang="en-US" sz="1100" u="none" cap="none" strike="noStrike">
                <a:solidFill>
                  <a:schemeClr val="dk1"/>
                </a:solidFill>
                <a:latin typeface="Comic Sans MS"/>
                <a:ea typeface="Comic Sans MS"/>
                <a:cs typeface="Comic Sans MS"/>
                <a:sym typeface="Comic Sans MS"/>
              </a:rPr>
              <a:t>Please send a water bottle and daily snack for your child.  </a:t>
            </a:r>
            <a:endParaRPr b="0" i="0" sz="1300" u="none" cap="none" strike="noStrike">
              <a:solidFill>
                <a:srgbClr val="000000"/>
              </a:solidFill>
              <a:latin typeface="Comic Sans MS"/>
              <a:ea typeface="Comic Sans MS"/>
              <a:cs typeface="Comic Sans MS"/>
              <a:sym typeface="Comic Sans MS"/>
            </a:endParaRPr>
          </a:p>
          <a:p>
            <a:pPr indent="-279400" lvl="0" marL="285750" marR="0" rtl="0" algn="l">
              <a:lnSpc>
                <a:spcPct val="100000"/>
              </a:lnSpc>
              <a:spcBef>
                <a:spcPts val="0"/>
              </a:spcBef>
              <a:spcAft>
                <a:spcPts val="0"/>
              </a:spcAft>
              <a:buClr>
                <a:schemeClr val="dk1"/>
              </a:buClr>
              <a:buSzPts val="1100"/>
              <a:buFont typeface="Comic Sans MS"/>
              <a:buChar char="•"/>
            </a:pPr>
            <a:r>
              <a:rPr b="0" i="0" lang="en-US" sz="1100" u="none" cap="none" strike="noStrike">
                <a:solidFill>
                  <a:schemeClr val="dk1"/>
                </a:solidFill>
                <a:latin typeface="Comic Sans MS"/>
                <a:ea typeface="Comic Sans MS"/>
                <a:cs typeface="Comic Sans MS"/>
                <a:sym typeface="Comic Sans MS"/>
              </a:rPr>
              <a:t>Please keep a change of clothing in your child’s bookbag .  </a:t>
            </a:r>
            <a:endParaRPr b="0" i="0" sz="1100" u="none" cap="none" strike="noStrike">
              <a:solidFill>
                <a:schemeClr val="dk1"/>
              </a:solidFill>
              <a:latin typeface="Comic Sans MS"/>
              <a:ea typeface="Comic Sans MS"/>
              <a:cs typeface="Comic Sans MS"/>
              <a:sym typeface="Comic Sans MS"/>
            </a:endParaRPr>
          </a:p>
          <a:p>
            <a:pPr indent="-279400" lvl="0" marL="285750" marR="0" rtl="0" algn="l">
              <a:lnSpc>
                <a:spcPct val="100000"/>
              </a:lnSpc>
              <a:spcBef>
                <a:spcPts val="0"/>
              </a:spcBef>
              <a:spcAft>
                <a:spcPts val="0"/>
              </a:spcAft>
              <a:buClr>
                <a:schemeClr val="dk1"/>
              </a:buClr>
              <a:buSzPts val="1100"/>
              <a:buFont typeface="Comic Sans MS"/>
              <a:buChar char="•"/>
            </a:pPr>
            <a:r>
              <a:rPr b="0" i="0" lang="en-US" sz="1100" u="none" cap="none" strike="noStrike">
                <a:solidFill>
                  <a:schemeClr val="dk1"/>
                </a:solidFill>
                <a:latin typeface="Comic Sans MS"/>
                <a:ea typeface="Comic Sans MS"/>
                <a:cs typeface="Comic Sans MS"/>
                <a:sym typeface="Comic Sans MS"/>
              </a:rPr>
              <a:t>We have completed the GKIDS assessments. This measures what your child knows entering kindergarten. Your child’s report will be his/her first report 9-week report card.  </a:t>
            </a:r>
            <a:endParaRPr b="0" i="0" sz="1100" u="none" cap="none" strike="noStrike">
              <a:solidFill>
                <a:schemeClr val="dk1"/>
              </a:solidFill>
              <a:latin typeface="Comic Sans MS"/>
              <a:ea typeface="Comic Sans MS"/>
              <a:cs typeface="Comic Sans MS"/>
              <a:sym typeface="Comic Sans MS"/>
            </a:endParaRPr>
          </a:p>
        </p:txBody>
      </p:sp>
      <p:sp>
        <p:nvSpPr>
          <p:cNvPr id="24" name="Google Shape;24;p1"/>
          <p:cNvSpPr txBox="1"/>
          <p:nvPr/>
        </p:nvSpPr>
        <p:spPr>
          <a:xfrm>
            <a:off x="1664666" y="195120"/>
            <a:ext cx="5736259" cy="1015663"/>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Ribeye"/>
                <a:ea typeface="Ribeye"/>
                <a:cs typeface="Ribeye"/>
                <a:sym typeface="Ribeye"/>
              </a:rPr>
              <a:t>Kindergarten News</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400"/>
              <a:buFont typeface="Arial"/>
              <a:buNone/>
            </a:pPr>
            <a:r>
              <a:rPr b="1" i="0" lang="en-US" sz="2400" u="none" cap="none" strike="noStrike">
                <a:solidFill>
                  <a:schemeClr val="dk1"/>
                </a:solidFill>
                <a:latin typeface="Century Gothic"/>
                <a:ea typeface="Century Gothic"/>
                <a:cs typeface="Century Gothic"/>
                <a:sym typeface="Century Gothic"/>
              </a:rPr>
              <a:t>October 7-11, 2024</a:t>
            </a:r>
            <a:endParaRPr b="0" i="0" sz="1400" u="none" cap="none" strike="noStrike">
              <a:solidFill>
                <a:srgbClr val="000000"/>
              </a:solidFill>
              <a:latin typeface="Arial"/>
              <a:ea typeface="Arial"/>
              <a:cs typeface="Arial"/>
              <a:sym typeface="Arial"/>
            </a:endParaRPr>
          </a:p>
        </p:txBody>
      </p:sp>
      <p:sp>
        <p:nvSpPr>
          <p:cNvPr id="25" name="Google Shape;25;p1"/>
          <p:cNvSpPr txBox="1"/>
          <p:nvPr/>
        </p:nvSpPr>
        <p:spPr>
          <a:xfrm>
            <a:off x="262844" y="7719417"/>
            <a:ext cx="5271600" cy="4617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chemeClr val="lt1"/>
                </a:solidFill>
                <a:latin typeface="Ribeye"/>
                <a:ea typeface="Ribeye"/>
                <a:cs typeface="Ribeye"/>
                <a:sym typeface="Ribeye"/>
              </a:rPr>
              <a:t>Reminders</a:t>
            </a:r>
            <a:endParaRPr b="0" i="0" sz="1400" u="none" cap="none" strike="noStrike">
              <a:solidFill>
                <a:srgbClr val="000000"/>
              </a:solidFill>
              <a:latin typeface="Arial"/>
              <a:ea typeface="Arial"/>
              <a:cs typeface="Arial"/>
              <a:sym typeface="Arial"/>
            </a:endParaRPr>
          </a:p>
        </p:txBody>
      </p:sp>
      <p:sp>
        <p:nvSpPr>
          <p:cNvPr id="26" name="Google Shape;26;p1"/>
          <p:cNvSpPr txBox="1"/>
          <p:nvPr/>
        </p:nvSpPr>
        <p:spPr>
          <a:xfrm>
            <a:off x="143624" y="3268778"/>
            <a:ext cx="3324337" cy="46166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chemeClr val="lt1"/>
                </a:solidFill>
                <a:latin typeface="Ribeye"/>
                <a:ea typeface="Ribeye"/>
                <a:cs typeface="Ribeye"/>
                <a:sym typeface="Ribeye"/>
              </a:rPr>
              <a:t>Upcoming</a:t>
            </a:r>
            <a:r>
              <a:rPr b="0" i="0" lang="en-US" sz="2000" u="none" cap="none" strike="noStrike">
                <a:solidFill>
                  <a:schemeClr val="lt1"/>
                </a:solidFill>
                <a:latin typeface="Ribeye"/>
                <a:ea typeface="Ribeye"/>
                <a:cs typeface="Ribeye"/>
                <a:sym typeface="Ribeye"/>
              </a:rPr>
              <a:t> </a:t>
            </a:r>
            <a:r>
              <a:rPr b="0" i="0" lang="en-US" sz="2400" u="none" cap="none" strike="noStrike">
                <a:solidFill>
                  <a:schemeClr val="lt1"/>
                </a:solidFill>
                <a:latin typeface="Ribeye"/>
                <a:ea typeface="Ribeye"/>
                <a:cs typeface="Ribeye"/>
                <a:sym typeface="Ribeye"/>
              </a:rPr>
              <a:t>Events</a:t>
            </a:r>
            <a:endParaRPr b="0" i="0" sz="2000" u="none" cap="none" strike="noStrike">
              <a:solidFill>
                <a:schemeClr val="lt1"/>
              </a:solidFill>
              <a:latin typeface="Ribeye"/>
              <a:ea typeface="Ribeye"/>
              <a:cs typeface="Ribeye"/>
              <a:sym typeface="Ribeye"/>
            </a:endParaRPr>
          </a:p>
        </p:txBody>
      </p:sp>
      <p:sp>
        <p:nvSpPr>
          <p:cNvPr id="27" name="Google Shape;27;p1"/>
          <p:cNvSpPr txBox="1"/>
          <p:nvPr/>
        </p:nvSpPr>
        <p:spPr>
          <a:xfrm>
            <a:off x="3614856" y="3253672"/>
            <a:ext cx="3484591" cy="46166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chemeClr val="lt1"/>
                </a:solidFill>
                <a:latin typeface="Ribeye"/>
                <a:ea typeface="Ribeye"/>
                <a:cs typeface="Ribeye"/>
                <a:sym typeface="Ribeye"/>
              </a:rPr>
              <a:t>Learning Focus</a:t>
            </a:r>
            <a:endParaRPr b="0" i="0" sz="1400" u="none" cap="none" strike="noStrike">
              <a:solidFill>
                <a:srgbClr val="000000"/>
              </a:solidFill>
              <a:latin typeface="Arial"/>
              <a:ea typeface="Arial"/>
              <a:cs typeface="Arial"/>
              <a:sym typeface="Arial"/>
            </a:endParaRPr>
          </a:p>
        </p:txBody>
      </p:sp>
      <p:sp>
        <p:nvSpPr>
          <p:cNvPr id="28" name="Google Shape;28;p1"/>
          <p:cNvSpPr txBox="1"/>
          <p:nvPr/>
        </p:nvSpPr>
        <p:spPr>
          <a:xfrm>
            <a:off x="197400" y="3807275"/>
            <a:ext cx="3227400" cy="2224200"/>
          </a:xfrm>
          <a:prstGeom prst="rect">
            <a:avLst/>
          </a:prstGeom>
          <a:noFill/>
          <a:ln>
            <a:noFill/>
          </a:ln>
        </p:spPr>
        <p:txBody>
          <a:bodyPr anchorCtr="0" anchor="t" bIns="45700" lIns="91425" spcFirstLastPara="1" rIns="91425" wrap="square" tIns="45700">
            <a:spAutoFit/>
          </a:bodyPr>
          <a:lstStyle/>
          <a:p>
            <a:pPr indent="-292100" lvl="0" marL="457200" marR="0" rtl="0" algn="l">
              <a:lnSpc>
                <a:spcPct val="115000"/>
              </a:lnSpc>
              <a:spcBef>
                <a:spcPts val="1200"/>
              </a:spcBef>
              <a:spcAft>
                <a:spcPts val="0"/>
              </a:spcAft>
              <a:buClr>
                <a:schemeClr val="dk1"/>
              </a:buClr>
              <a:buSzPts val="1000"/>
              <a:buFont typeface="Calibri"/>
              <a:buChar char="•"/>
            </a:pPr>
            <a:r>
              <a:rPr i="0" lang="en-US" sz="1000" u="none" cap="none" strike="noStrike">
                <a:solidFill>
                  <a:schemeClr val="dk1"/>
                </a:solidFill>
                <a:latin typeface="Calibri"/>
                <a:ea typeface="Calibri"/>
                <a:cs typeface="Calibri"/>
                <a:sym typeface="Calibri"/>
              </a:rPr>
              <a:t>10/10 - Talent Show @ 6:30pm</a:t>
            </a:r>
            <a:endParaRPr i="0" sz="1000" u="none" cap="none" strike="noStrike">
              <a:solidFill>
                <a:schemeClr val="dk1"/>
              </a:solidFill>
              <a:latin typeface="Calibri"/>
              <a:ea typeface="Calibri"/>
              <a:cs typeface="Calibri"/>
              <a:sym typeface="Calibri"/>
            </a:endParaRPr>
          </a:p>
          <a:p>
            <a:pPr indent="-292100" lvl="0" marL="457200" marR="0" rtl="0" algn="l">
              <a:lnSpc>
                <a:spcPct val="115000"/>
              </a:lnSpc>
              <a:spcBef>
                <a:spcPts val="0"/>
              </a:spcBef>
              <a:spcAft>
                <a:spcPts val="0"/>
              </a:spcAft>
              <a:buClr>
                <a:schemeClr val="dk1"/>
              </a:buClr>
              <a:buSzPts val="1000"/>
              <a:buFont typeface="Calibri"/>
              <a:buChar char="•"/>
            </a:pPr>
            <a:r>
              <a:rPr i="0" lang="en-US" sz="1000" u="none" cap="none" strike="noStrike">
                <a:solidFill>
                  <a:schemeClr val="dk1"/>
                </a:solidFill>
                <a:latin typeface="Calibri"/>
                <a:ea typeface="Calibri"/>
                <a:cs typeface="Calibri"/>
                <a:sym typeface="Calibri"/>
              </a:rPr>
              <a:t>10/10 – Poetry contest</a:t>
            </a:r>
            <a:endParaRPr i="0" sz="1000" u="none" cap="none" strike="noStrike">
              <a:solidFill>
                <a:schemeClr val="dk1"/>
              </a:solidFill>
              <a:latin typeface="Calibri"/>
              <a:ea typeface="Calibri"/>
              <a:cs typeface="Calibri"/>
              <a:sym typeface="Calibri"/>
            </a:endParaRPr>
          </a:p>
          <a:p>
            <a:pPr indent="-292100" lvl="0" marL="457200" marR="0" rtl="0" algn="l">
              <a:lnSpc>
                <a:spcPct val="115000"/>
              </a:lnSpc>
              <a:spcBef>
                <a:spcPts val="0"/>
              </a:spcBef>
              <a:spcAft>
                <a:spcPts val="0"/>
              </a:spcAft>
              <a:buClr>
                <a:schemeClr val="dk1"/>
              </a:buClr>
              <a:buSzPts val="1000"/>
              <a:buFont typeface="Calibri"/>
              <a:buChar char="•"/>
            </a:pPr>
            <a:r>
              <a:rPr i="0" lang="en-US" sz="1000" u="none" cap="none" strike="noStrike">
                <a:solidFill>
                  <a:schemeClr val="dk1"/>
                </a:solidFill>
                <a:latin typeface="Calibri"/>
                <a:ea typeface="Calibri"/>
                <a:cs typeface="Calibri"/>
                <a:sym typeface="Calibri"/>
              </a:rPr>
              <a:t>10/11- Early Release – dismissal @ 11:15am</a:t>
            </a:r>
            <a:endParaRPr i="0" sz="1000" u="none" cap="none" strike="noStrike">
              <a:solidFill>
                <a:schemeClr val="dk1"/>
              </a:solidFill>
              <a:latin typeface="Calibri"/>
              <a:ea typeface="Calibri"/>
              <a:cs typeface="Calibri"/>
              <a:sym typeface="Calibri"/>
            </a:endParaRPr>
          </a:p>
          <a:p>
            <a:pPr indent="-292100" lvl="0" marL="457200" marR="0" rtl="0" algn="l">
              <a:lnSpc>
                <a:spcPct val="115000"/>
              </a:lnSpc>
              <a:spcBef>
                <a:spcPts val="0"/>
              </a:spcBef>
              <a:spcAft>
                <a:spcPts val="0"/>
              </a:spcAft>
              <a:buClr>
                <a:schemeClr val="dk1"/>
              </a:buClr>
              <a:buSzPts val="1000"/>
              <a:buFont typeface="Calibri"/>
              <a:buChar char="•"/>
            </a:pPr>
            <a:r>
              <a:rPr i="0" lang="en-US" sz="1000" u="none" cap="none" strike="noStrike">
                <a:solidFill>
                  <a:schemeClr val="dk1"/>
                </a:solidFill>
                <a:latin typeface="Calibri"/>
                <a:ea typeface="Calibri"/>
                <a:cs typeface="Calibri"/>
                <a:sym typeface="Calibri"/>
              </a:rPr>
              <a:t>10/17- 50th Day of School</a:t>
            </a:r>
            <a:endParaRPr i="0" sz="1000" u="none" cap="none" strike="noStrike">
              <a:solidFill>
                <a:schemeClr val="dk1"/>
              </a:solidFill>
              <a:latin typeface="Calibri"/>
              <a:ea typeface="Calibri"/>
              <a:cs typeface="Calibri"/>
              <a:sym typeface="Calibri"/>
            </a:endParaRPr>
          </a:p>
          <a:p>
            <a:pPr indent="-292100" lvl="0" marL="457200" marR="0" rtl="0" algn="l">
              <a:lnSpc>
                <a:spcPct val="115000"/>
              </a:lnSpc>
              <a:spcBef>
                <a:spcPts val="0"/>
              </a:spcBef>
              <a:spcAft>
                <a:spcPts val="0"/>
              </a:spcAft>
              <a:buClr>
                <a:schemeClr val="dk1"/>
              </a:buClr>
              <a:buSzPts val="1000"/>
              <a:buFont typeface="Calibri"/>
              <a:buChar char="•"/>
            </a:pPr>
            <a:r>
              <a:rPr i="0" lang="en-US" sz="1000" u="none" cap="none" strike="noStrike">
                <a:solidFill>
                  <a:schemeClr val="dk1"/>
                </a:solidFill>
                <a:latin typeface="Calibri"/>
                <a:ea typeface="Calibri"/>
                <a:cs typeface="Calibri"/>
                <a:sym typeface="Calibri"/>
              </a:rPr>
              <a:t>10/18 – Kona Ice</a:t>
            </a:r>
            <a:endParaRPr i="0" sz="1000" u="none" cap="none" strike="noStrike">
              <a:solidFill>
                <a:schemeClr val="dk1"/>
              </a:solidFill>
              <a:latin typeface="Calibri"/>
              <a:ea typeface="Calibri"/>
              <a:cs typeface="Calibri"/>
              <a:sym typeface="Calibri"/>
            </a:endParaRPr>
          </a:p>
          <a:p>
            <a:pPr indent="-292100" lvl="0" marL="457200" marR="0" rtl="0" algn="l">
              <a:lnSpc>
                <a:spcPct val="115000"/>
              </a:lnSpc>
              <a:spcBef>
                <a:spcPts val="0"/>
              </a:spcBef>
              <a:spcAft>
                <a:spcPts val="0"/>
              </a:spcAft>
              <a:buClr>
                <a:schemeClr val="dk1"/>
              </a:buClr>
              <a:buSzPts val="1000"/>
              <a:buFont typeface="Calibri"/>
              <a:buChar char="•"/>
            </a:pPr>
            <a:r>
              <a:rPr i="0" lang="en-US" sz="1000" u="none" cap="none" strike="noStrike">
                <a:solidFill>
                  <a:schemeClr val="dk1"/>
                </a:solidFill>
                <a:latin typeface="Calibri"/>
                <a:ea typeface="Calibri"/>
                <a:cs typeface="Calibri"/>
                <a:sym typeface="Calibri"/>
              </a:rPr>
              <a:t>10/18 – T-shirt money due</a:t>
            </a:r>
            <a:endParaRPr i="0" sz="1000" u="none" cap="none" strike="noStrike">
              <a:solidFill>
                <a:schemeClr val="dk1"/>
              </a:solidFill>
              <a:latin typeface="Calibri"/>
              <a:ea typeface="Calibri"/>
              <a:cs typeface="Calibri"/>
              <a:sym typeface="Calibri"/>
            </a:endParaRPr>
          </a:p>
          <a:p>
            <a:pPr indent="-292100" lvl="0" marL="457200" marR="0" rtl="0" algn="l">
              <a:lnSpc>
                <a:spcPct val="115000"/>
              </a:lnSpc>
              <a:spcBef>
                <a:spcPts val="0"/>
              </a:spcBef>
              <a:spcAft>
                <a:spcPts val="0"/>
              </a:spcAft>
              <a:buClr>
                <a:schemeClr val="dk1"/>
              </a:buClr>
              <a:buSzPts val="1000"/>
              <a:buFont typeface="Calibri"/>
              <a:buChar char="•"/>
            </a:pPr>
            <a:r>
              <a:rPr i="0" lang="en-US" sz="1000" u="none" cap="none" strike="noStrike">
                <a:solidFill>
                  <a:schemeClr val="dk1"/>
                </a:solidFill>
                <a:latin typeface="Calibri"/>
                <a:ea typeface="Calibri"/>
                <a:cs typeface="Calibri"/>
                <a:sym typeface="Calibri"/>
              </a:rPr>
              <a:t>10/18 – Field Trip permission slip and money due</a:t>
            </a:r>
            <a:endParaRPr i="0" sz="1000" u="none" cap="none" strike="noStrike">
              <a:solidFill>
                <a:schemeClr val="dk1"/>
              </a:solidFill>
              <a:latin typeface="Calibri"/>
              <a:ea typeface="Calibri"/>
              <a:cs typeface="Calibri"/>
              <a:sym typeface="Calibri"/>
            </a:endParaRPr>
          </a:p>
          <a:p>
            <a:pPr indent="-285750" lvl="0" marL="342900" marR="0" rtl="0" algn="l">
              <a:lnSpc>
                <a:spcPct val="100000"/>
              </a:lnSpc>
              <a:spcBef>
                <a:spcPts val="0"/>
              </a:spcBef>
              <a:spcAft>
                <a:spcPts val="0"/>
              </a:spcAft>
              <a:buClr>
                <a:schemeClr val="dk1"/>
              </a:buClr>
              <a:buSzPts val="900"/>
              <a:buFont typeface="Comic Sans MS"/>
              <a:buChar char="•"/>
            </a:pPr>
            <a:r>
              <a:t/>
            </a:r>
            <a:endParaRPr b="0" i="0" sz="900" u="none" cap="none" strike="noStrike">
              <a:solidFill>
                <a:schemeClr val="dk1"/>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000"/>
              <a:buFont typeface="Arial"/>
              <a:buNone/>
            </a:pPr>
            <a:r>
              <a:t/>
            </a:r>
            <a:endParaRPr b="1" i="0" sz="1000" u="none" cap="none" strike="noStrike">
              <a:solidFill>
                <a:schemeClr val="dk1"/>
              </a:solidFill>
              <a:latin typeface="Comic Sans MS"/>
              <a:ea typeface="Comic Sans MS"/>
              <a:cs typeface="Comic Sans MS"/>
              <a:sym typeface="Comic Sans MS"/>
            </a:endParaRPr>
          </a:p>
          <a:p>
            <a:pPr indent="0" lvl="0" marL="0" marR="0" rtl="0" algn="ctr">
              <a:lnSpc>
                <a:spcPct val="100000"/>
              </a:lnSpc>
              <a:spcBef>
                <a:spcPts val="0"/>
              </a:spcBef>
              <a:spcAft>
                <a:spcPts val="0"/>
              </a:spcAft>
              <a:buClr>
                <a:srgbClr val="000000"/>
              </a:buClr>
              <a:buSzPts val="1000"/>
              <a:buFont typeface="Arial"/>
              <a:buNone/>
            </a:pPr>
            <a:r>
              <a:rPr b="1" i="0" lang="en-US" sz="1500" u="none" cap="none" strike="noStrike">
                <a:solidFill>
                  <a:schemeClr val="dk1"/>
                </a:solidFill>
                <a:latin typeface="Calibri"/>
                <a:ea typeface="Calibri"/>
                <a:cs typeface="Calibri"/>
                <a:sym typeface="Calibri"/>
              </a:rPr>
              <a:t>Birthdays</a:t>
            </a:r>
            <a:endParaRPr b="1" i="0" sz="15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000"/>
              <a:buFont typeface="Arial"/>
              <a:buNone/>
            </a:pPr>
            <a:r>
              <a:rPr lang="en-US" sz="1200">
                <a:solidFill>
                  <a:schemeClr val="dk1"/>
                </a:solidFill>
                <a:latin typeface="Calibri"/>
                <a:ea typeface="Calibri"/>
                <a:cs typeface="Calibri"/>
                <a:sym typeface="Calibri"/>
              </a:rPr>
              <a:t>Liam 10/12</a:t>
            </a:r>
            <a:endParaRPr sz="1200">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000"/>
              <a:buFont typeface="Arial"/>
              <a:buNone/>
            </a:pPr>
            <a:r>
              <a:rPr lang="en-US" sz="1200">
                <a:solidFill>
                  <a:schemeClr val="dk1"/>
                </a:solidFill>
                <a:latin typeface="Calibri"/>
                <a:ea typeface="Calibri"/>
                <a:cs typeface="Calibri"/>
                <a:sym typeface="Calibri"/>
              </a:rPr>
              <a:t>Ember 10/24</a:t>
            </a:r>
            <a:endParaRPr b="1" i="0" sz="1400" u="none" cap="none" strike="noStrike">
              <a:solidFill>
                <a:schemeClr val="dk1"/>
              </a:solidFill>
              <a:latin typeface="Calibri"/>
              <a:ea typeface="Calibri"/>
              <a:cs typeface="Calibri"/>
              <a:sym typeface="Calibri"/>
            </a:endParaRPr>
          </a:p>
        </p:txBody>
      </p:sp>
      <p:sp>
        <p:nvSpPr>
          <p:cNvPr id="29" name="Google Shape;29;p1"/>
          <p:cNvSpPr txBox="1"/>
          <p:nvPr/>
        </p:nvSpPr>
        <p:spPr>
          <a:xfrm>
            <a:off x="262856" y="6427011"/>
            <a:ext cx="5271600" cy="4617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chemeClr val="lt1"/>
                </a:solidFill>
                <a:latin typeface="Ribeye"/>
                <a:ea typeface="Ribeye"/>
                <a:cs typeface="Ribeye"/>
                <a:sym typeface="Ribeye"/>
              </a:rPr>
              <a:t>Contact Me:  </a:t>
            </a:r>
            <a:endParaRPr b="0" i="0" sz="1400" u="none" cap="none" strike="noStrike">
              <a:solidFill>
                <a:srgbClr val="000000"/>
              </a:solidFill>
              <a:latin typeface="Arial"/>
              <a:ea typeface="Arial"/>
              <a:cs typeface="Arial"/>
              <a:sym typeface="Arial"/>
            </a:endParaRPr>
          </a:p>
        </p:txBody>
      </p:sp>
      <p:sp>
        <p:nvSpPr>
          <p:cNvPr id="30" name="Google Shape;30;p1"/>
          <p:cNvSpPr txBox="1"/>
          <p:nvPr/>
        </p:nvSpPr>
        <p:spPr>
          <a:xfrm>
            <a:off x="3589362" y="5108910"/>
            <a:ext cx="3523734" cy="400110"/>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000"/>
              <a:buFont typeface="Arial"/>
              <a:buNone/>
            </a:pPr>
            <a:r>
              <a:rPr b="0" i="0" lang="en-US" sz="2000" u="none" cap="none" strike="noStrike">
                <a:solidFill>
                  <a:schemeClr val="lt1"/>
                </a:solidFill>
                <a:latin typeface="Ribeye"/>
                <a:ea typeface="Ribeye"/>
                <a:cs typeface="Ribeye"/>
                <a:sym typeface="Ribeye"/>
              </a:rPr>
              <a:t>Sight Words to practice</a:t>
            </a:r>
            <a:endParaRPr b="0" i="0" sz="1400" u="none" cap="none" strike="noStrike">
              <a:solidFill>
                <a:srgbClr val="000000"/>
              </a:solidFill>
              <a:latin typeface="Arial"/>
              <a:ea typeface="Arial"/>
              <a:cs typeface="Arial"/>
              <a:sym typeface="Arial"/>
            </a:endParaRPr>
          </a:p>
        </p:txBody>
      </p:sp>
      <p:sp>
        <p:nvSpPr>
          <p:cNvPr id="31" name="Google Shape;31;p1"/>
          <p:cNvSpPr txBox="1"/>
          <p:nvPr/>
        </p:nvSpPr>
        <p:spPr>
          <a:xfrm>
            <a:off x="3544961" y="5478091"/>
            <a:ext cx="3484500" cy="246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100"/>
              <a:buFont typeface="Arial"/>
              <a:buNone/>
            </a:pPr>
            <a:r>
              <a:t/>
            </a:r>
            <a:endParaRPr b="0" i="0" sz="1000" u="none" cap="none" strike="noStrike">
              <a:solidFill>
                <a:srgbClr val="000000"/>
              </a:solidFill>
              <a:latin typeface="Arial"/>
              <a:ea typeface="Arial"/>
              <a:cs typeface="Arial"/>
              <a:sym typeface="Arial"/>
            </a:endParaRPr>
          </a:p>
        </p:txBody>
      </p:sp>
      <p:sp>
        <p:nvSpPr>
          <p:cNvPr id="32" name="Google Shape;32;p1"/>
          <p:cNvSpPr txBox="1"/>
          <p:nvPr/>
        </p:nvSpPr>
        <p:spPr>
          <a:xfrm>
            <a:off x="2828925" y="1665665"/>
            <a:ext cx="4200525" cy="36933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Ribeye"/>
                <a:ea typeface="Ribeye"/>
                <a:cs typeface="Ribeye"/>
                <a:sym typeface="Ribeye"/>
              </a:rPr>
              <a:t>Learning Focus</a:t>
            </a:r>
            <a:endParaRPr b="0" i="0" sz="1400" u="none" cap="none" strike="noStrike">
              <a:solidFill>
                <a:srgbClr val="000000"/>
              </a:solidFill>
              <a:latin typeface="Arial"/>
              <a:ea typeface="Arial"/>
              <a:cs typeface="Arial"/>
              <a:sym typeface="Arial"/>
            </a:endParaRPr>
          </a:p>
        </p:txBody>
      </p:sp>
      <p:sp>
        <p:nvSpPr>
          <p:cNvPr id="33" name="Google Shape;33;p1"/>
          <p:cNvSpPr txBox="1"/>
          <p:nvPr/>
        </p:nvSpPr>
        <p:spPr>
          <a:xfrm>
            <a:off x="2478150" y="1398425"/>
            <a:ext cx="4635000" cy="461700"/>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chemeClr val="lt1"/>
                </a:solidFill>
                <a:latin typeface="Ribeye"/>
                <a:ea typeface="Ribeye"/>
                <a:cs typeface="Ribeye"/>
                <a:sym typeface="Ribeye"/>
              </a:rPr>
              <a:t>Class News</a:t>
            </a:r>
            <a:endParaRPr b="0" i="0" sz="2400" u="none" cap="none" strike="noStrike">
              <a:solidFill>
                <a:schemeClr val="lt1"/>
              </a:solidFill>
              <a:latin typeface="Ribeye"/>
              <a:ea typeface="Ribeye"/>
              <a:cs typeface="Ribeye"/>
              <a:sym typeface="Ribeye"/>
            </a:endParaRPr>
          </a:p>
        </p:txBody>
      </p:sp>
      <p:sp>
        <p:nvSpPr>
          <p:cNvPr id="34" name="Google Shape;34;p1"/>
          <p:cNvSpPr txBox="1"/>
          <p:nvPr/>
        </p:nvSpPr>
        <p:spPr>
          <a:xfrm>
            <a:off x="2533650" y="1844200"/>
            <a:ext cx="4635000" cy="400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600"/>
              <a:buFont typeface="Arial"/>
              <a:buNone/>
            </a:pPr>
            <a:r>
              <a:t/>
            </a:r>
            <a:endParaRPr b="0" i="0" sz="1000" u="none" cap="none" strike="noStrike">
              <a:solidFill>
                <a:schemeClr val="dk1"/>
              </a:solidFill>
              <a:latin typeface="Comic Sans MS"/>
              <a:ea typeface="Comic Sans MS"/>
              <a:cs typeface="Comic Sans MS"/>
              <a:sym typeface="Comic Sans MS"/>
            </a:endParaRPr>
          </a:p>
          <a:p>
            <a:pPr indent="0" lvl="0" marL="0" marR="0" rtl="0" algn="l">
              <a:lnSpc>
                <a:spcPct val="100000"/>
              </a:lnSpc>
              <a:spcBef>
                <a:spcPts val="0"/>
              </a:spcBef>
              <a:spcAft>
                <a:spcPts val="0"/>
              </a:spcAft>
              <a:buClr>
                <a:schemeClr val="dk1"/>
              </a:buClr>
              <a:buSzPts val="1600"/>
              <a:buFont typeface="Arial"/>
              <a:buNone/>
            </a:pPr>
            <a:r>
              <a:t/>
            </a:r>
            <a:endParaRPr b="0" i="0" sz="1000" u="none" cap="none" strike="noStrike">
              <a:solidFill>
                <a:schemeClr val="dk1"/>
              </a:solidFill>
              <a:latin typeface="Comic Sans MS"/>
              <a:ea typeface="Comic Sans MS"/>
              <a:cs typeface="Comic Sans MS"/>
              <a:sym typeface="Comic Sans MS"/>
            </a:endParaRPr>
          </a:p>
        </p:txBody>
      </p:sp>
      <p:sp>
        <p:nvSpPr>
          <p:cNvPr id="35" name="Google Shape;35;p1"/>
          <p:cNvSpPr txBox="1"/>
          <p:nvPr/>
        </p:nvSpPr>
        <p:spPr>
          <a:xfrm>
            <a:off x="262850" y="6941247"/>
            <a:ext cx="5271600" cy="6156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600"/>
              <a:buFont typeface="Arial"/>
              <a:buNone/>
            </a:pPr>
            <a:r>
              <a:rPr lang="en-US" sz="1700">
                <a:solidFill>
                  <a:schemeClr val="dk1"/>
                </a:solidFill>
                <a:latin typeface="Calibri"/>
                <a:ea typeface="Calibri"/>
                <a:cs typeface="Calibri"/>
                <a:sym typeface="Calibri"/>
              </a:rPr>
              <a:t>Email: olivia.otis@henry.k12.ga.us</a:t>
            </a:r>
            <a:endParaRPr i="0" sz="17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600"/>
              <a:buFont typeface="Arial"/>
              <a:buNone/>
            </a:pPr>
            <a:r>
              <a:rPr i="0" lang="en-US" sz="1700" u="none" cap="none" strike="noStrike">
                <a:solidFill>
                  <a:schemeClr val="dk1"/>
                </a:solidFill>
                <a:latin typeface="Calibri"/>
                <a:ea typeface="Calibri"/>
                <a:cs typeface="Calibri"/>
                <a:sym typeface="Calibri"/>
              </a:rPr>
              <a:t>School Phone Number: 770-898-7362 </a:t>
            </a:r>
            <a:r>
              <a:rPr b="0" i="0" lang="en-US" sz="1200" u="none" cap="none" strike="noStrike">
                <a:solidFill>
                  <a:schemeClr val="dk1"/>
                </a:solidFill>
                <a:latin typeface="Comic Sans MS"/>
                <a:ea typeface="Comic Sans MS"/>
                <a:cs typeface="Comic Sans MS"/>
                <a:sym typeface="Comic Sans MS"/>
              </a:rPr>
              <a:t> </a:t>
            </a:r>
            <a:endParaRPr b="0" i="0" sz="1400" u="none" cap="none" strike="noStrike">
              <a:solidFill>
                <a:srgbClr val="000000"/>
              </a:solidFill>
              <a:latin typeface="Arial"/>
              <a:ea typeface="Arial"/>
              <a:cs typeface="Arial"/>
              <a:sym typeface="Arial"/>
            </a:endParaRPr>
          </a:p>
        </p:txBody>
      </p:sp>
      <p:pic>
        <p:nvPicPr>
          <p:cNvPr id="36" name="Google Shape;36;p1"/>
          <p:cNvPicPr preferRelativeResize="0"/>
          <p:nvPr/>
        </p:nvPicPr>
        <p:blipFill rotWithShape="1">
          <a:blip r:embed="rId4">
            <a:alphaModFix/>
          </a:blip>
          <a:srcRect b="27959" l="0" r="0" t="0"/>
          <a:stretch/>
        </p:blipFill>
        <p:spPr>
          <a:xfrm>
            <a:off x="2329888" y="5505051"/>
            <a:ext cx="1021024" cy="569975"/>
          </a:xfrm>
          <a:prstGeom prst="rect">
            <a:avLst/>
          </a:prstGeom>
          <a:noFill/>
          <a:ln>
            <a:noFill/>
          </a:ln>
        </p:spPr>
      </p:pic>
      <p:sp>
        <p:nvSpPr>
          <p:cNvPr id="37" name="Google Shape;37;p1"/>
          <p:cNvSpPr txBox="1"/>
          <p:nvPr/>
        </p:nvSpPr>
        <p:spPr>
          <a:xfrm>
            <a:off x="3900075" y="5505050"/>
            <a:ext cx="3024000" cy="10158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700"/>
              <a:buFont typeface="Arial"/>
              <a:buNone/>
            </a:pPr>
            <a:r>
              <a:rPr b="0" i="0" lang="en-US" sz="1700" u="none" cap="none" strike="noStrike">
                <a:solidFill>
                  <a:schemeClr val="dk1"/>
                </a:solidFill>
                <a:latin typeface="Comic Sans MS"/>
                <a:ea typeface="Comic Sans MS"/>
                <a:cs typeface="Comic Sans MS"/>
                <a:sym typeface="Comic Sans MS"/>
              </a:rPr>
              <a:t>a, the, as, to, do, I, is, am, at, an, man, in, it, was, you</a:t>
            </a:r>
            <a:endParaRPr b="0" i="0" sz="1700" u="none" cap="none" strike="noStrike">
              <a:solidFill>
                <a:schemeClr val="dk1"/>
              </a:solidFill>
              <a:latin typeface="Comic Sans MS"/>
              <a:ea typeface="Comic Sans MS"/>
              <a:cs typeface="Comic Sans MS"/>
              <a:sym typeface="Comic Sans MS"/>
            </a:endParaRPr>
          </a:p>
          <a:p>
            <a:pPr indent="0" lvl="0" marL="457200" marR="0" rtl="0" algn="l">
              <a:lnSpc>
                <a:spcPct val="100000"/>
              </a:lnSpc>
              <a:spcBef>
                <a:spcPts val="0"/>
              </a:spcBef>
              <a:spcAft>
                <a:spcPts val="0"/>
              </a:spcAft>
              <a:buClr>
                <a:srgbClr val="000000"/>
              </a:buClr>
              <a:buSzPts val="1300"/>
              <a:buFont typeface="Arial"/>
              <a:buNone/>
            </a:pPr>
            <a:r>
              <a:rPr b="0" i="0" lang="en-US" sz="1300" u="none" cap="none" strike="noStrike">
                <a:solidFill>
                  <a:schemeClr val="dk1"/>
                </a:solidFill>
                <a:latin typeface="Comic Sans MS"/>
                <a:ea typeface="Comic Sans MS"/>
                <a:cs typeface="Comic Sans MS"/>
                <a:sym typeface="Comic Sans MS"/>
              </a:rPr>
              <a:t> </a:t>
            </a:r>
            <a:endParaRPr b="0" i="0" sz="1300" u="none" cap="none" strike="noStrike">
              <a:solidFill>
                <a:schemeClr val="dk1"/>
              </a:solidFill>
              <a:latin typeface="Comic Sans MS"/>
              <a:ea typeface="Comic Sans MS"/>
              <a:cs typeface="Comic Sans MS"/>
              <a:sym typeface="Comic Sans MS"/>
            </a:endParaRPr>
          </a:p>
          <a:p>
            <a:pPr indent="0" lvl="0" marL="457200" marR="0" rtl="0" algn="l">
              <a:lnSpc>
                <a:spcPct val="100000"/>
              </a:lnSpc>
              <a:spcBef>
                <a:spcPts val="0"/>
              </a:spcBef>
              <a:spcAft>
                <a:spcPts val="0"/>
              </a:spcAft>
              <a:buClr>
                <a:srgbClr val="000000"/>
              </a:buClr>
              <a:buSzPts val="1300"/>
              <a:buFont typeface="Arial"/>
              <a:buNone/>
            </a:pPr>
            <a:r>
              <a:rPr b="0" i="0" lang="en-US" sz="1300" u="none" cap="none" strike="noStrike">
                <a:solidFill>
                  <a:schemeClr val="dk1"/>
                </a:solidFill>
                <a:latin typeface="Comic Sans MS"/>
                <a:ea typeface="Comic Sans MS"/>
                <a:cs typeface="Comic Sans MS"/>
                <a:sym typeface="Comic Sans MS"/>
              </a:rPr>
              <a:t>     </a:t>
            </a:r>
            <a:endParaRPr b="0" i="0" sz="1300" u="none" cap="none" strike="noStrike">
              <a:solidFill>
                <a:schemeClr val="dk1"/>
              </a:solidFill>
              <a:latin typeface="Comic Sans MS"/>
              <a:ea typeface="Comic Sans MS"/>
              <a:cs typeface="Comic Sans MS"/>
              <a:sym typeface="Comic Sans MS"/>
            </a:endParaRPr>
          </a:p>
        </p:txBody>
      </p:sp>
      <p:sp>
        <p:nvSpPr>
          <p:cNvPr id="38" name="Google Shape;38;p1"/>
          <p:cNvSpPr txBox="1"/>
          <p:nvPr/>
        </p:nvSpPr>
        <p:spPr>
          <a:xfrm>
            <a:off x="2475138" y="1745725"/>
            <a:ext cx="4752000" cy="14160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900"/>
              <a:buFont typeface="Arial"/>
              <a:buNone/>
            </a:pPr>
            <a:r>
              <a:rPr i="0" lang="en-US" sz="1000" u="none" cap="none" strike="noStrike">
                <a:solidFill>
                  <a:srgbClr val="000000"/>
                </a:solidFill>
                <a:latin typeface="Calibri"/>
                <a:ea typeface="Calibri"/>
                <a:cs typeface="Calibri"/>
                <a:sym typeface="Calibri"/>
              </a:rPr>
              <a:t>The NHE Cafe will be closed for visitors Monday and Tuesday, October 7th and 8th. </a:t>
            </a:r>
            <a:endParaRPr i="0" sz="10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900"/>
              <a:buFont typeface="Arial"/>
              <a:buNone/>
            </a:pPr>
            <a:r>
              <a:rPr i="0" lang="en-US" sz="1000" u="none" cap="none" strike="noStrike">
                <a:solidFill>
                  <a:srgbClr val="000000"/>
                </a:solidFill>
                <a:latin typeface="Calibri"/>
                <a:ea typeface="Calibri"/>
                <a:cs typeface="Calibri"/>
                <a:sym typeface="Calibri"/>
              </a:rPr>
              <a:t>We know that this is a busy time for everyone; a list of dates is going home today, please keep this somewhere safe to refer back to. This Friday is an Early Release Day - we will dismiss at 11:15am. If you do not send a transportation note, I will assume that your child is going home their typical way. Our field trip is coming up soon! If you’d like to be a chaperone, background check forms should be turned in no later than this week, but we still cannot guarantee that they will come back before we go. Any adult listed on the yellow card may come as a chaperone.</a:t>
            </a:r>
            <a:endParaRPr i="0" sz="1000" u="none" cap="none" strike="noStrike">
              <a:solidFill>
                <a:srgbClr val="000000"/>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2015-03-30T02:08:44Z</dcterms:created>
  <dc:creator>Maribel</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NewsletterTemplatesEditableKidlettesEdition</vt:lpwstr>
  </property>
  <property fmtid="{D5CDD505-2E9C-101B-9397-08002B2CF9AE}" pid="3" name="SlideDescription">
    <vt:lpwstr/>
  </property>
</Properties>
</file>